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</p:sldIdLst>
  <p:sldSz cy="5143500" cx="9144000"/>
  <p:notesSz cx="6858000" cy="9144000"/>
  <p:embeddedFontLst>
    <p:embeddedFont>
      <p:font typeface="Playfair Display"/>
      <p:regular r:id="rId32"/>
      <p:bold r:id="rId33"/>
      <p:italic r:id="rId34"/>
      <p:boldItalic r:id="rId35"/>
    </p:embeddedFont>
    <p:embeddedFont>
      <p:font typeface="Lobster"/>
      <p:regular r:id="rId36"/>
    </p:embeddedFont>
    <p:embeddedFont>
      <p:font typeface="Lato"/>
      <p:regular r:id="rId37"/>
      <p:bold r:id="rId38"/>
      <p:italic r:id="rId39"/>
      <p:boldItalic r:id="rId40"/>
    </p:embeddedFont>
    <p:embeddedFont>
      <p:font typeface="Pacifico"/>
      <p:regular r:id="rId41"/>
    </p:embeddedFont>
    <p:embeddedFont>
      <p:font typeface="EB Garamond"/>
      <p:regular r:id="rId42"/>
      <p:bold r:id="rId43"/>
      <p:italic r:id="rId44"/>
      <p:boldItalic r:id="rId4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Lato-boldItalic.fntdata"/><Relationship Id="rId20" Type="http://schemas.openxmlformats.org/officeDocument/2006/relationships/slide" Target="slides/slide15.xml"/><Relationship Id="rId42" Type="http://schemas.openxmlformats.org/officeDocument/2006/relationships/font" Target="fonts/EBGaramond-regular.fntdata"/><Relationship Id="rId41" Type="http://schemas.openxmlformats.org/officeDocument/2006/relationships/font" Target="fonts/Pacifico-regular.fntdata"/><Relationship Id="rId22" Type="http://schemas.openxmlformats.org/officeDocument/2006/relationships/slide" Target="slides/slide17.xml"/><Relationship Id="rId44" Type="http://schemas.openxmlformats.org/officeDocument/2006/relationships/font" Target="fonts/EBGaramond-italic.fntdata"/><Relationship Id="rId21" Type="http://schemas.openxmlformats.org/officeDocument/2006/relationships/slide" Target="slides/slide16.xml"/><Relationship Id="rId43" Type="http://schemas.openxmlformats.org/officeDocument/2006/relationships/font" Target="fonts/EBGaramond-bold.fntdata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45" Type="http://schemas.openxmlformats.org/officeDocument/2006/relationships/font" Target="fonts/EBGaramond-boldItalic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font" Target="fonts/PlayfairDisplay-bold.fntdata"/><Relationship Id="rId10" Type="http://schemas.openxmlformats.org/officeDocument/2006/relationships/slide" Target="slides/slide5.xml"/><Relationship Id="rId32" Type="http://schemas.openxmlformats.org/officeDocument/2006/relationships/font" Target="fonts/PlayfairDisplay-regular.fntdata"/><Relationship Id="rId13" Type="http://schemas.openxmlformats.org/officeDocument/2006/relationships/slide" Target="slides/slide8.xml"/><Relationship Id="rId35" Type="http://schemas.openxmlformats.org/officeDocument/2006/relationships/font" Target="fonts/PlayfairDisplay-boldItalic.fntdata"/><Relationship Id="rId12" Type="http://schemas.openxmlformats.org/officeDocument/2006/relationships/slide" Target="slides/slide7.xml"/><Relationship Id="rId34" Type="http://schemas.openxmlformats.org/officeDocument/2006/relationships/font" Target="fonts/PlayfairDisplay-italic.fntdata"/><Relationship Id="rId15" Type="http://schemas.openxmlformats.org/officeDocument/2006/relationships/slide" Target="slides/slide10.xml"/><Relationship Id="rId37" Type="http://schemas.openxmlformats.org/officeDocument/2006/relationships/font" Target="fonts/Lato-regular.fntdata"/><Relationship Id="rId14" Type="http://schemas.openxmlformats.org/officeDocument/2006/relationships/slide" Target="slides/slide9.xml"/><Relationship Id="rId36" Type="http://schemas.openxmlformats.org/officeDocument/2006/relationships/font" Target="fonts/Lobster-regular.fntdata"/><Relationship Id="rId17" Type="http://schemas.openxmlformats.org/officeDocument/2006/relationships/slide" Target="slides/slide12.xml"/><Relationship Id="rId39" Type="http://schemas.openxmlformats.org/officeDocument/2006/relationships/font" Target="fonts/Lato-italic.fntdata"/><Relationship Id="rId16" Type="http://schemas.openxmlformats.org/officeDocument/2006/relationships/slide" Target="slides/slide11.xml"/><Relationship Id="rId38" Type="http://schemas.openxmlformats.org/officeDocument/2006/relationships/font" Target="fonts/Lato-bold.fntdata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c6f972163_0_0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c6f97216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c6f972163_0_8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c6f972163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c6f972163_0_25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c6f972163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c6f972163_0_30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c6f972163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c6f972163_0_43:notes"/>
          <p:cNvSpPr/>
          <p:nvPr>
            <p:ph idx="2" type="sldImg"/>
          </p:nvPr>
        </p:nvSpPr>
        <p:spPr>
          <a:xfrm>
            <a:off x="381188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c6f972163_0_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6cce1916799f79fd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6cce1916799f79fd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6cce1916799f79fd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6cce1916799f79fd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6cce1916799f79fd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6cce1916799f79fd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1e6b2c2df2e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1e6b2c2df2e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1e6b2c2df2e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1e6b2c2df2e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1e6b2c2df2e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1e6b2c2df2e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e6b2c2df2e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1e6b2c2df2e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103920140cc597d_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3103920140cc597d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3103920140cc597d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3103920140cc597d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e6b2c2df2e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1e6b2c2df2e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1e6b2c2df2e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1e6b2c2df2e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1e6b2c2df2e_0_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1e6b2c2df2e_0_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1e6b2c2df2e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1e6b2c2df2e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e6b2c2df2e_0_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1e6b2c2df2e_0_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1e6b2c2df2e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1" name="Google Shape;221;g1e6b2c2df2e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5b970a3decd865ed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9" name="Google Shape;229;g5b970a3decd865ed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1e6b2c2df2e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1e6b2c2df2e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1e6b2c2df2e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1e6b2c2df2e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29dd7fa757b41417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29dd7fa757b41417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1e6b2c2df2e_0_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6" name="Google Shape;256;g1e6b2c2df2e_0_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1e711282dcd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1e711282dcd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12" name="Google Shape;12;p2"/>
          <p:cNvCxnSpPr/>
          <p:nvPr/>
        </p:nvCxnSpPr>
        <p:spPr>
          <a:xfrm>
            <a:off x="733219" y="2235351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3" name="Google Shape;13;p2"/>
          <p:cNvSpPr txBox="1"/>
          <p:nvPr>
            <p:ph type="ctrTitle"/>
          </p:nvPr>
        </p:nvSpPr>
        <p:spPr>
          <a:xfrm>
            <a:off x="630600" y="136800"/>
            <a:ext cx="7893000" cy="1853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100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4" name="Google Shape;14;p2"/>
          <p:cNvSpPr txBox="1"/>
          <p:nvPr>
            <p:ph idx="1" type="subTitle"/>
          </p:nvPr>
        </p:nvSpPr>
        <p:spPr>
          <a:xfrm>
            <a:off x="630600" y="3228375"/>
            <a:ext cx="7893000" cy="12741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400"/>
              <a:buNone/>
              <a:defRPr sz="2400"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15" name="Google Shape;15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" name="Google Shape;18;p3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" name="Google Shape;19;p3"/>
          <p:cNvSpPr txBox="1"/>
          <p:nvPr>
            <p:ph type="title"/>
          </p:nvPr>
        </p:nvSpPr>
        <p:spPr>
          <a:xfrm>
            <a:off x="509550" y="1921350"/>
            <a:ext cx="8124900" cy="130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/>
          <p:nvPr/>
        </p:nvSpPr>
        <p:spPr>
          <a:xfrm>
            <a:off x="-125" y="5045700"/>
            <a:ext cx="9144000" cy="9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23" name="Google Shape;23;p4"/>
          <p:cNvCxnSpPr/>
          <p:nvPr/>
        </p:nvCxnSpPr>
        <p:spPr>
          <a:xfrm>
            <a:off x="419425" y="1154195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4" name="Google Shape;24;p4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Google Shape;28;p5"/>
          <p:cNvCxnSpPr/>
          <p:nvPr/>
        </p:nvCxnSpPr>
        <p:spPr>
          <a:xfrm>
            <a:off x="419425" y="1154195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29" name="Google Shape;29;p5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" type="body"/>
          </p:nvPr>
        </p:nvSpPr>
        <p:spPr>
          <a:xfrm>
            <a:off x="311700" y="1417950"/>
            <a:ext cx="3999900" cy="315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5"/>
          <p:cNvSpPr txBox="1"/>
          <p:nvPr>
            <p:ph idx="2" type="body"/>
          </p:nvPr>
        </p:nvSpPr>
        <p:spPr>
          <a:xfrm>
            <a:off x="4832400" y="1417950"/>
            <a:ext cx="3999900" cy="315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7" name="Google Shape;37;p7"/>
          <p:cNvCxnSpPr/>
          <p:nvPr/>
        </p:nvCxnSpPr>
        <p:spPr>
          <a:xfrm>
            <a:off x="411044" y="1417772"/>
            <a:ext cx="385200" cy="0"/>
          </a:xfrm>
          <a:prstGeom prst="straightConnector1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8" name="Google Shape;38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9" name="Google Shape;39;p7"/>
          <p:cNvSpPr txBox="1"/>
          <p:nvPr>
            <p:ph idx="1" type="body"/>
          </p:nvPr>
        </p:nvSpPr>
        <p:spPr>
          <a:xfrm>
            <a:off x="311700" y="1640350"/>
            <a:ext cx="2808000" cy="2928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0" name="Google Shape;40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" name="Google Shape;43;p8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" name="Google Shape;44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5" name="Google Shape;4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9"/>
          <p:cNvSpPr/>
          <p:nvPr/>
        </p:nvSpPr>
        <p:spPr>
          <a:xfrm>
            <a:off x="4572000" y="-10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8" name="Google Shape;4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9" name="Google Shape;49;p9"/>
          <p:cNvSpPr txBox="1"/>
          <p:nvPr>
            <p:ph type="title"/>
          </p:nvPr>
        </p:nvSpPr>
        <p:spPr>
          <a:xfrm>
            <a:off x="265500" y="1084625"/>
            <a:ext cx="4045200" cy="1707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50" name="Google Shape;50;p9"/>
          <p:cNvSpPr txBox="1"/>
          <p:nvPr>
            <p:ph idx="1" type="subTitle"/>
          </p:nvPr>
        </p:nvSpPr>
        <p:spPr>
          <a:xfrm>
            <a:off x="265500" y="2845200"/>
            <a:ext cx="4045200" cy="142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2100"/>
              <a:buNone/>
              <a:defRPr sz="2100">
                <a:solidFill>
                  <a:schemeClr val="accent6"/>
                </a:solidFill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52" name="Google Shape;5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55" name="Google Shape;5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1"/>
          <p:cNvSpPr/>
          <p:nvPr/>
        </p:nvSpPr>
        <p:spPr>
          <a:xfrm>
            <a:off x="586721" y="0"/>
            <a:ext cx="7970700" cy="666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8" name="Google Shape;58;p11"/>
          <p:cNvSpPr/>
          <p:nvPr/>
        </p:nvSpPr>
        <p:spPr>
          <a:xfrm>
            <a:off x="586721" y="5076900"/>
            <a:ext cx="7970700" cy="66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9" name="Google Shape;59;p11"/>
          <p:cNvSpPr txBox="1"/>
          <p:nvPr>
            <p:ph hasCustomPrompt="1" type="title"/>
          </p:nvPr>
        </p:nvSpPr>
        <p:spPr>
          <a:xfrm>
            <a:off x="586725" y="1353788"/>
            <a:ext cx="79707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0800"/>
              <a:buNone/>
              <a:defRPr sz="10800">
                <a:solidFill>
                  <a:schemeClr val="accent6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0" name="Google Shape;60;p11"/>
          <p:cNvSpPr txBox="1"/>
          <p:nvPr>
            <p:ph idx="1" type="body"/>
          </p:nvPr>
        </p:nvSpPr>
        <p:spPr>
          <a:xfrm>
            <a:off x="586725" y="2968388"/>
            <a:ext cx="79707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1" name="Google Shape;61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blue-gold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372725"/>
            <a:ext cx="8520600" cy="64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Playfair Display"/>
              <a:buNone/>
              <a:defRPr b="1" sz="32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417800"/>
            <a:ext cx="8520600" cy="315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Lato"/>
              <a:buChar char="●"/>
              <a:defRPr sz="18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■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●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■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●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○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Char char="■"/>
              <a:defRPr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40.jpg"/><Relationship Id="rId9" Type="http://schemas.openxmlformats.org/officeDocument/2006/relationships/image" Target="../media/image44.jpg"/><Relationship Id="rId5" Type="http://schemas.openxmlformats.org/officeDocument/2006/relationships/image" Target="../media/image28.jpg"/><Relationship Id="rId6" Type="http://schemas.openxmlformats.org/officeDocument/2006/relationships/image" Target="../media/image10.jpg"/><Relationship Id="rId7" Type="http://schemas.openxmlformats.org/officeDocument/2006/relationships/image" Target="../media/image2.jpg"/><Relationship Id="rId8" Type="http://schemas.openxmlformats.org/officeDocument/2006/relationships/image" Target="../media/image3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8.jpg"/><Relationship Id="rId4" Type="http://schemas.openxmlformats.org/officeDocument/2006/relationships/image" Target="../media/image30.jpg"/><Relationship Id="rId9" Type="http://schemas.openxmlformats.org/officeDocument/2006/relationships/image" Target="../media/image9.jpg"/><Relationship Id="rId5" Type="http://schemas.openxmlformats.org/officeDocument/2006/relationships/image" Target="../media/image46.jpg"/><Relationship Id="rId6" Type="http://schemas.openxmlformats.org/officeDocument/2006/relationships/image" Target="../media/image4.jpg"/><Relationship Id="rId7" Type="http://schemas.openxmlformats.org/officeDocument/2006/relationships/image" Target="../media/image7.jpg"/><Relationship Id="rId8" Type="http://schemas.openxmlformats.org/officeDocument/2006/relationships/image" Target="../media/image14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6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7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jpg"/><Relationship Id="rId4" Type="http://schemas.openxmlformats.org/officeDocument/2006/relationships/image" Target="../media/image12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jpg"/><Relationship Id="rId4" Type="http://schemas.openxmlformats.org/officeDocument/2006/relationships/image" Target="../media/image20.jpg"/><Relationship Id="rId5" Type="http://schemas.openxmlformats.org/officeDocument/2006/relationships/image" Target="../media/image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5.png"/><Relationship Id="rId4" Type="http://schemas.openxmlformats.org/officeDocument/2006/relationships/image" Target="../media/image2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5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1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9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2.jpg"/><Relationship Id="rId4" Type="http://schemas.openxmlformats.org/officeDocument/2006/relationships/image" Target="../media/image49.jpg"/><Relationship Id="rId5" Type="http://schemas.openxmlformats.org/officeDocument/2006/relationships/image" Target="../media/image26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9.jpg"/><Relationship Id="rId4" Type="http://schemas.openxmlformats.org/officeDocument/2006/relationships/image" Target="../media/image27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8.jpg"/><Relationship Id="rId4" Type="http://schemas.openxmlformats.org/officeDocument/2006/relationships/image" Target="../media/image32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9.jpg"/><Relationship Id="rId4" Type="http://schemas.openxmlformats.org/officeDocument/2006/relationships/image" Target="../media/image41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6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7.jpg"/><Relationship Id="rId4" Type="http://schemas.openxmlformats.org/officeDocument/2006/relationships/image" Target="../media/image34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43.jpg"/><Relationship Id="rId4" Type="http://schemas.openxmlformats.org/officeDocument/2006/relationships/image" Target="../media/image42.jpg"/><Relationship Id="rId5" Type="http://schemas.openxmlformats.org/officeDocument/2006/relationships/image" Target="../media/image47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3"/>
          <p:cNvSpPr txBox="1"/>
          <p:nvPr>
            <p:ph idx="4294967295" type="subTitle"/>
          </p:nvPr>
        </p:nvSpPr>
        <p:spPr>
          <a:xfrm>
            <a:off x="5836250" y="4224225"/>
            <a:ext cx="3204000" cy="472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pt-BR"/>
              <a:t>9º A         Profª Laura Rodrigues</a:t>
            </a:r>
            <a:endParaRPr/>
          </a:p>
        </p:txBody>
      </p:sp>
      <p:pic>
        <p:nvPicPr>
          <p:cNvPr descr="Visão das ondas chocando-se com as rochas" id="69" name="Google Shape;69;p13"/>
          <p:cNvPicPr preferRelativeResize="0"/>
          <p:nvPr/>
        </p:nvPicPr>
        <p:blipFill rotWithShape="1">
          <a:blip r:embed="rId3">
            <a:alphaModFix/>
          </a:blip>
          <a:srcRect b="0" l="43436" r="9328" t="2742"/>
          <a:stretch/>
        </p:blipFill>
        <p:spPr>
          <a:xfrm>
            <a:off x="76200" y="70650"/>
            <a:ext cx="1822199" cy="50021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ernas com uma calça preta e tênis esportivos sobre uma superfície irregular" id="70" name="Google Shape;70;p13"/>
          <p:cNvPicPr preferRelativeResize="0"/>
          <p:nvPr/>
        </p:nvPicPr>
        <p:blipFill rotWithShape="1">
          <a:blip r:embed="rId4">
            <a:alphaModFix/>
          </a:blip>
          <a:srcRect b="1390" l="47051" r="17029" t="0"/>
          <a:stretch/>
        </p:blipFill>
        <p:spPr>
          <a:xfrm>
            <a:off x="2296199" y="70650"/>
            <a:ext cx="1822202" cy="500219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onte Golden Gate em meio à neblina" id="71" name="Google Shape;71;p13"/>
          <p:cNvPicPr preferRelativeResize="0"/>
          <p:nvPr/>
        </p:nvPicPr>
        <p:blipFill rotWithShape="1">
          <a:blip r:embed="rId5">
            <a:alphaModFix/>
          </a:blip>
          <a:srcRect b="0" l="10919" r="34234" t="0"/>
          <a:stretch/>
        </p:blipFill>
        <p:spPr>
          <a:xfrm>
            <a:off x="3802650" y="70650"/>
            <a:ext cx="1822200" cy="50021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760125" y="0"/>
            <a:ext cx="2128425" cy="5143501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443687" y="0"/>
            <a:ext cx="2256625" cy="5143499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3876" y="0"/>
            <a:ext cx="182219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3"/>
          <p:cNvSpPr txBox="1"/>
          <p:nvPr/>
        </p:nvSpPr>
        <p:spPr>
          <a:xfrm>
            <a:off x="5836250" y="1337900"/>
            <a:ext cx="3204000" cy="211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7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LINGUAGEM  DA ARTE</a:t>
            </a:r>
            <a:endParaRPr b="1" sz="3700">
              <a:solidFill>
                <a:schemeClr val="dk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76" name="Google Shape;76;p1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998450" y="130775"/>
            <a:ext cx="745851" cy="7458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4"/>
          <p:cNvSpPr txBox="1"/>
          <p:nvPr>
            <p:ph idx="4294967295" type="body"/>
          </p:nvPr>
        </p:nvSpPr>
        <p:spPr>
          <a:xfrm>
            <a:off x="6254467" y="70650"/>
            <a:ext cx="2181600" cy="2463600"/>
          </a:xfrm>
          <a:prstGeom prst="rect">
            <a:avLst/>
          </a:prstGeom>
          <a:solidFill>
            <a:srgbClr val="FFFFFF"/>
          </a:solidFill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pt-BR">
                <a:solidFill>
                  <a:schemeClr val="accent1"/>
                </a:solidFill>
              </a:rPr>
              <a:t>Digite seu texto aqui Digite seu texto aqui Digite seu texto aqui Digite seu texto aqui Digite seu texto aqui</a:t>
            </a:r>
            <a:endParaRPr>
              <a:solidFill>
                <a:schemeClr val="accent1"/>
              </a:solidFill>
            </a:endParaRPr>
          </a:p>
        </p:txBody>
      </p:sp>
      <p:pic>
        <p:nvPicPr>
          <p:cNvPr descr="Caminho de madeira que segue rumo ao mar " id="82" name="Google Shape;82;p14"/>
          <p:cNvPicPr preferRelativeResize="0"/>
          <p:nvPr/>
        </p:nvPicPr>
        <p:blipFill rotWithShape="1">
          <a:blip r:embed="rId3">
            <a:alphaModFix/>
          </a:blip>
          <a:srcRect b="0" l="14393" r="28241" t="2742"/>
          <a:stretch/>
        </p:blipFill>
        <p:spPr>
          <a:xfrm>
            <a:off x="76200" y="70650"/>
            <a:ext cx="4442400" cy="500219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ochileiro observando as montanhas" id="83" name="Google Shape;83;p14"/>
          <p:cNvPicPr preferRelativeResize="0"/>
          <p:nvPr/>
        </p:nvPicPr>
        <p:blipFill rotWithShape="1">
          <a:blip r:embed="rId4">
            <a:alphaModFix/>
          </a:blip>
          <a:srcRect b="0" l="0" r="35567" t="0"/>
          <a:stretch/>
        </p:blipFill>
        <p:spPr>
          <a:xfrm>
            <a:off x="4594800" y="70650"/>
            <a:ext cx="2181599" cy="246360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essoa correndo em direção ao pôr do sol em uma rodovia asfaltada" id="84" name="Google Shape;84;p14"/>
          <p:cNvPicPr preferRelativeResize="0"/>
          <p:nvPr/>
        </p:nvPicPr>
        <p:blipFill rotWithShape="1">
          <a:blip r:embed="rId5">
            <a:alphaModFix/>
          </a:blip>
          <a:srcRect b="7695" l="3270" r="3280" t="14724"/>
          <a:stretch/>
        </p:blipFill>
        <p:spPr>
          <a:xfrm>
            <a:off x="4594800" y="2609250"/>
            <a:ext cx="4442396" cy="2463599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4"/>
          <p:cNvSpPr txBox="1"/>
          <p:nvPr/>
        </p:nvSpPr>
        <p:spPr>
          <a:xfrm>
            <a:off x="981125" y="341900"/>
            <a:ext cx="2066400" cy="787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Playfair Display"/>
                <a:ea typeface="Playfair Display"/>
                <a:cs typeface="Playfair Display"/>
                <a:sym typeface="Playfair Display"/>
              </a:rPr>
              <a:t>MÚSICA</a:t>
            </a:r>
            <a:endParaRPr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pic>
        <p:nvPicPr>
          <p:cNvPr id="86" name="Google Shape;86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52275" y="0"/>
            <a:ext cx="4567887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4"/>
          <p:cNvPicPr preferRelativeResize="0"/>
          <p:nvPr/>
        </p:nvPicPr>
        <p:blipFill rotWithShape="1">
          <a:blip r:embed="rId7">
            <a:alphaModFix/>
          </a:blip>
          <a:srcRect b="0" l="0" r="-14705" t="0"/>
          <a:stretch/>
        </p:blipFill>
        <p:spPr>
          <a:xfrm>
            <a:off x="4572000" y="70650"/>
            <a:ext cx="4567876" cy="24635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572000" y="2571750"/>
            <a:ext cx="4442399" cy="257175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4"/>
          <p:cNvSpPr txBox="1"/>
          <p:nvPr/>
        </p:nvSpPr>
        <p:spPr>
          <a:xfrm>
            <a:off x="-52274" y="4009367"/>
            <a:ext cx="1498800" cy="103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Lato"/>
                <a:ea typeface="Lato"/>
                <a:cs typeface="Lato"/>
                <a:sym typeface="Lato"/>
              </a:rPr>
              <a:t>Alunos: Anna Clara, Anne, Isadora e Maria Eduarda Cancian </a:t>
            </a:r>
            <a:endParaRPr b="1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90" name="Google Shape;90;p1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4594800" y="0"/>
            <a:ext cx="3920476" cy="24635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5"/>
          <p:cNvSpPr txBox="1"/>
          <p:nvPr/>
        </p:nvSpPr>
        <p:spPr>
          <a:xfrm>
            <a:off x="3632242" y="0"/>
            <a:ext cx="1879500" cy="61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600">
                <a:solidFill>
                  <a:schemeClr val="dk1"/>
                </a:solidFill>
                <a:latin typeface="Playfair Display"/>
                <a:ea typeface="Playfair Display"/>
                <a:cs typeface="Playfair Display"/>
                <a:sym typeface="Playfair Display"/>
              </a:rPr>
              <a:t>DANÇA</a:t>
            </a:r>
            <a:endParaRPr b="1" sz="3600">
              <a:solidFill>
                <a:schemeClr val="dk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3600">
              <a:solidFill>
                <a:schemeClr val="dk1"/>
              </a:solidFill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96" name="Google Shape;96;p15"/>
          <p:cNvSpPr txBox="1"/>
          <p:nvPr/>
        </p:nvSpPr>
        <p:spPr>
          <a:xfrm>
            <a:off x="3272408" y="614100"/>
            <a:ext cx="2599200" cy="3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Lato"/>
                <a:ea typeface="Lato"/>
                <a:cs typeface="Lato"/>
                <a:sym typeface="Lato"/>
              </a:rPr>
              <a:t>COMO SURGIU A DANÇA? </a:t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7" name="Google Shape;97;p15"/>
          <p:cNvSpPr txBox="1"/>
          <p:nvPr/>
        </p:nvSpPr>
        <p:spPr>
          <a:xfrm flipH="1" rot="10800000">
            <a:off x="1554273" y="614091"/>
            <a:ext cx="4815600" cy="3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8" name="Google Shape;98;p15"/>
          <p:cNvSpPr txBox="1"/>
          <p:nvPr/>
        </p:nvSpPr>
        <p:spPr>
          <a:xfrm>
            <a:off x="0" y="1010400"/>
            <a:ext cx="9082800" cy="387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3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b="1" lang="pt-BR" sz="15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A dança é uma das formas de arte mais antigas e é considerada pelos especialistas como a segunda arte das 11 artes listadas. Nos tempos pré-históricos, as pessoas adoravam e dançavam a natureza para viver, para procurar comida e água e para expressar a sua gratidão. </a:t>
            </a:r>
            <a:endParaRPr b="1" sz="150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5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 O ser humano evoluiu e com o tempo a dança adquiriu uma qualidade sagrada e os gestos tornaram-se místicos e ritualísticos. Esses eventos foram registrados na forma de desenhos, os chamados petróglifos, nas paredes da caverna. Desta forma as danças primitivas surgiram espontaneamente e foram praticadas pela comunidade. Por exemplo, a dança é agora usada nas culturas indígenas para ritos de passagem, como o início da idade adulta. </a:t>
            </a:r>
            <a:endParaRPr b="1" sz="150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5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 Em civilizações antigas como o Egito e a Mesopotâmia, a dança era uma forma de homenagear os deuses. Este estilo de dança sobrevive até hoje em países como Índia e Japão e acredita-se que tenha milhares de anos. </a:t>
            </a:r>
            <a:endParaRPr b="1" sz="150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5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 Na Grécia antiga, essa dança também tinha  caráter cerimonial e era usada para adorar os deuses. Uma das danças mais descritas na antiguidade era a utilizada nas festas do Minotauro ou Baco, o deus do vinho. </a:t>
            </a:r>
            <a:endParaRPr b="1" sz="150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5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 Já profana na Idade Média, a dança reapareceu durante o Renascimento. A história da dança anda de mãos dadas com o desenvolvimento das artes visuais, da música e do teatro.</a:t>
            </a:r>
            <a:endParaRPr b="1" sz="1300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9" name="Google Shape;99;p15"/>
          <p:cNvSpPr txBox="1"/>
          <p:nvPr/>
        </p:nvSpPr>
        <p:spPr>
          <a:xfrm>
            <a:off x="1389900" y="4743300"/>
            <a:ext cx="63030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Lato"/>
                <a:ea typeface="Lato"/>
                <a:cs typeface="Lato"/>
                <a:sym typeface="Lato"/>
              </a:rPr>
              <a:t>MATHEUS COELHO, GUILHERME BELMONT, KLAUS LIMA E ANTHONY</a:t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gle Shape;104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442827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7"/>
          <p:cNvSpPr txBox="1"/>
          <p:nvPr/>
        </p:nvSpPr>
        <p:spPr>
          <a:xfrm>
            <a:off x="0" y="2175450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10" name="Google Shape;110;p17"/>
          <p:cNvSpPr txBox="1"/>
          <p:nvPr/>
        </p:nvSpPr>
        <p:spPr>
          <a:xfrm>
            <a:off x="0" y="2038350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111" name="Google Shape;111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38750" y="0"/>
            <a:ext cx="9226225" cy="532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8950" y="0"/>
            <a:ext cx="923630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Google Shape;12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-23300"/>
            <a:ext cx="9144000" cy="54054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583358" cy="4838699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1"/>
          <p:cNvSpPr/>
          <p:nvPr/>
        </p:nvSpPr>
        <p:spPr>
          <a:xfrm>
            <a:off x="4284599" y="1476300"/>
            <a:ext cx="3286500" cy="35148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3" name="Google Shape;133;p21"/>
          <p:cNvSpPr txBox="1"/>
          <p:nvPr/>
        </p:nvSpPr>
        <p:spPr>
          <a:xfrm>
            <a:off x="4572000" y="2188956"/>
            <a:ext cx="2711700" cy="251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Pacifico"/>
                <a:ea typeface="Pacifico"/>
                <a:cs typeface="Pacifico"/>
                <a:sym typeface="Pacifico"/>
              </a:rPr>
              <a:t>A Escultura é a arte das formas espaciais em terceira dimensão, isto é, seu significado está na transformação da matéria bruta em peças com significado. A escultura, grosso modo, é a arte de transformar matéria bruta (pedra, metal, madeira etc.) em formas espaciais com significado</a:t>
            </a:r>
            <a:endParaRPr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Pacifico"/>
                <a:ea typeface="Pacifico"/>
                <a:cs typeface="Pacifico"/>
                <a:sym typeface="Pacifico"/>
              </a:rPr>
              <a:t>Kaio, Jesus, Gabriel e Luiz</a:t>
            </a:r>
            <a:endParaRPr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34" name="Google Shape;134;p21"/>
          <p:cNvSpPr txBox="1"/>
          <p:nvPr/>
        </p:nvSpPr>
        <p:spPr>
          <a:xfrm>
            <a:off x="4180550" y="222225"/>
            <a:ext cx="25089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300">
                <a:latin typeface="Impact"/>
                <a:ea typeface="Impact"/>
                <a:cs typeface="Impact"/>
                <a:sym typeface="Impact"/>
              </a:rPr>
              <a:t>E</a:t>
            </a:r>
            <a:r>
              <a:rPr lang="pt-BR" sz="2400">
                <a:latin typeface="Impact"/>
                <a:ea typeface="Impact"/>
                <a:cs typeface="Impact"/>
                <a:sym typeface="Impact"/>
              </a:rPr>
              <a:t>SCULTURA</a:t>
            </a:r>
            <a:endParaRPr sz="2400"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4419601" cy="4838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91200" y="152400"/>
            <a:ext cx="3876176" cy="4838701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22"/>
          <p:cNvSpPr/>
          <p:nvPr/>
        </p:nvSpPr>
        <p:spPr>
          <a:xfrm>
            <a:off x="2653345" y="802200"/>
            <a:ext cx="3474900" cy="3539100"/>
          </a:xfrm>
          <a:prstGeom prst="rect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22"/>
          <p:cNvSpPr txBox="1"/>
          <p:nvPr/>
        </p:nvSpPr>
        <p:spPr>
          <a:xfrm>
            <a:off x="2858852" y="802200"/>
            <a:ext cx="3063900" cy="357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Pacifico"/>
                <a:ea typeface="Pacifico"/>
                <a:cs typeface="Pacifico"/>
                <a:sym typeface="Pacifico"/>
              </a:rPr>
              <a:t>Mais antiga do que muitos imaginam, a escultura surgiu nos primórdios, no Paleolítico, também conhecido como Idade da Pedra Lascada.</a:t>
            </a:r>
            <a:endParaRPr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Pacifico"/>
                <a:ea typeface="Pacifico"/>
                <a:cs typeface="Pacifico"/>
                <a:sym typeface="Pacifico"/>
              </a:rPr>
              <a:t>Nesse período, o objetivo era moldar animais e imagens humanas, em sua grande parte, representadas por figuras femininas com formas volumosas, características que remetiam a rituais de fecundação. Para elaborá-las, os materiais utilizados eram marfim e ossos. Nesse período, a escultura também foi bastante associada a ritos de magia e à religião.</a:t>
            </a:r>
            <a:endParaRPr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acifico"/>
              <a:ea typeface="Pacifico"/>
              <a:cs typeface="Pacifico"/>
              <a:sym typeface="Pacific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225800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9" y="152389"/>
            <a:ext cx="3225800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30600" y="152400"/>
            <a:ext cx="2414624" cy="4838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23300" y="152400"/>
            <a:ext cx="2893976" cy="4838699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23"/>
          <p:cNvSpPr/>
          <p:nvPr/>
        </p:nvSpPr>
        <p:spPr>
          <a:xfrm>
            <a:off x="1943775" y="1571300"/>
            <a:ext cx="5218500" cy="18630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23"/>
          <p:cNvSpPr txBox="1"/>
          <p:nvPr/>
        </p:nvSpPr>
        <p:spPr>
          <a:xfrm>
            <a:off x="1962750" y="1987100"/>
            <a:ext cx="5218500" cy="103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Pacifico"/>
                <a:ea typeface="Pacifico"/>
                <a:cs typeface="Pacifico"/>
                <a:sym typeface="Pacifico"/>
              </a:rPr>
              <a:t>Michelangelo Buonarroti foi um dos grandes gênios da humanidade e o escultor mais cultuado de todos os tempos. Perfeccionista e dono de um talento inato, ele não só brilhou na escultura, como também produziu telas de cair o queixo.</a:t>
            </a:r>
            <a:endParaRPr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4"/>
          <p:cNvSpPr txBox="1"/>
          <p:nvPr/>
        </p:nvSpPr>
        <p:spPr>
          <a:xfrm>
            <a:off x="371650" y="208125"/>
            <a:ext cx="3270300" cy="89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Playfair Display"/>
                <a:ea typeface="Playfair Display"/>
                <a:cs typeface="Playfair Display"/>
                <a:sym typeface="Playfair Display"/>
              </a:rPr>
              <a:t>TEATRO</a:t>
            </a:r>
            <a:endParaRPr>
              <a:latin typeface="Playfair Display"/>
              <a:ea typeface="Playfair Display"/>
              <a:cs typeface="Playfair Display"/>
              <a:sym typeface="Playfair Display"/>
            </a:endParaRPr>
          </a:p>
        </p:txBody>
      </p:sp>
      <p:sp>
        <p:nvSpPr>
          <p:cNvPr id="158" name="Google Shape;158;p24"/>
          <p:cNvSpPr txBox="1"/>
          <p:nvPr/>
        </p:nvSpPr>
        <p:spPr>
          <a:xfrm>
            <a:off x="4651575" y="603000"/>
            <a:ext cx="4456800" cy="2124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800">
                <a:latin typeface="EB Garamond"/>
                <a:ea typeface="EB Garamond"/>
                <a:cs typeface="EB Garamond"/>
                <a:sym typeface="EB Garamond"/>
              </a:rPr>
              <a:t>A história do teatro teve início na Grécia Antiga, em torno do século VI a.C. Nessa época, eram realizados rituais em louvor ao deus mitológico Dionísio, divindade relacionada à fertilidade, vinho e diversão. Assim, o teatro surge nesse contexto e em consequência dessas festas.</a:t>
            </a:r>
            <a:endParaRPr b="1" sz="1800">
              <a:latin typeface="EB Garamond"/>
              <a:ea typeface="EB Garamond"/>
              <a:cs typeface="EB Garamond"/>
              <a:sym typeface="EB Garamond"/>
            </a:endParaRPr>
          </a:p>
        </p:txBody>
      </p:sp>
      <p:sp>
        <p:nvSpPr>
          <p:cNvPr id="159" name="Google Shape;159;p24"/>
          <p:cNvSpPr txBox="1"/>
          <p:nvPr/>
        </p:nvSpPr>
        <p:spPr>
          <a:xfrm>
            <a:off x="4651575" y="2727000"/>
            <a:ext cx="4370100" cy="2401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1800">
                <a:latin typeface="EB Garamond"/>
                <a:ea typeface="EB Garamond"/>
                <a:cs typeface="EB Garamond"/>
                <a:sym typeface="EB Garamond"/>
              </a:rPr>
              <a:t>De acordo com levantamentos a primeira peça teatral que se tem acesso ao registro foi escrita na Grécia antiga, no século V (AC), e chamava-se Os Persas, do dramaturgo Ésquilo. Ela foi apresentada pela primeira vez em Atenas e narra a batalha de Salamina, em que os gregos derrotaram a frota persa</a:t>
            </a:r>
            <a:endParaRPr b="1" sz="1800">
              <a:latin typeface="EB Garamond"/>
              <a:ea typeface="EB Garamond"/>
              <a:cs typeface="EB Garamond"/>
              <a:sym typeface="EB Garamond"/>
            </a:endParaRPr>
          </a:p>
        </p:txBody>
      </p:sp>
      <p:pic>
        <p:nvPicPr>
          <p:cNvPr id="160" name="Google Shape;160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45685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24"/>
          <p:cNvSpPr txBox="1"/>
          <p:nvPr/>
        </p:nvSpPr>
        <p:spPr>
          <a:xfrm>
            <a:off x="6049625" y="165300"/>
            <a:ext cx="1792800" cy="511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100">
                <a:latin typeface="EB Garamond"/>
                <a:ea typeface="EB Garamond"/>
                <a:cs typeface="EB Garamond"/>
                <a:sym typeface="EB Garamond"/>
              </a:rPr>
              <a:t>TEATRO</a:t>
            </a:r>
            <a:endParaRPr b="1" sz="2100"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5"/>
          <p:cNvSpPr txBox="1"/>
          <p:nvPr>
            <p:ph type="title"/>
          </p:nvPr>
        </p:nvSpPr>
        <p:spPr>
          <a:xfrm>
            <a:off x="265500" y="1084625"/>
            <a:ext cx="4045200" cy="17070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7" name="Google Shape;167;p25"/>
          <p:cNvSpPr txBox="1"/>
          <p:nvPr>
            <p:ph idx="1" type="subTitle"/>
          </p:nvPr>
        </p:nvSpPr>
        <p:spPr>
          <a:xfrm>
            <a:off x="265500" y="2845200"/>
            <a:ext cx="4045200" cy="1421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68" name="Google Shape;168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4617951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25"/>
          <p:cNvSpPr txBox="1"/>
          <p:nvPr/>
        </p:nvSpPr>
        <p:spPr>
          <a:xfrm>
            <a:off x="5044966" y="632250"/>
            <a:ext cx="3770100" cy="3879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000">
                <a:latin typeface="EB Garamond"/>
                <a:ea typeface="EB Garamond"/>
                <a:cs typeface="EB Garamond"/>
                <a:sym typeface="EB Garamond"/>
              </a:rPr>
              <a:t>O teatro pode envolver dança, música, gestos, diálogos, monólogos, entre outras combinações. O cenário, figurino, maquiagem e iluminação são alguns elementos importantes das peças teatrais. É importante saber que a principal diferença entre cinema e teatro, é que as peças teatrais acontecem em tempo real, com atores e espectadores ao mesmo tempo.</a:t>
            </a:r>
            <a:endParaRPr b="1" sz="2000"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6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75" name="Google Shape;175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610895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24500" y="0"/>
            <a:ext cx="36195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26"/>
          <p:cNvSpPr txBox="1"/>
          <p:nvPr/>
        </p:nvSpPr>
        <p:spPr>
          <a:xfrm>
            <a:off x="5524500" y="368850"/>
            <a:ext cx="3350400" cy="4079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2300">
                <a:solidFill>
                  <a:srgbClr val="EFEFEF"/>
                </a:solidFill>
                <a:latin typeface="EB Garamond"/>
                <a:ea typeface="EB Garamond"/>
                <a:cs typeface="EB Garamond"/>
                <a:sym typeface="EB Garamond"/>
              </a:rPr>
              <a:t>Desde então, o teatro tornou -se uma opção de cultura, lazer, entretenimento e reflexão. Além de favorecer outros inúmeros benefícios, como por exemplo, melhorar o senso crítico sobre os acontecimentos no mundo.</a:t>
            </a:r>
            <a:endParaRPr b="1" sz="2300">
              <a:solidFill>
                <a:srgbClr val="EFEFEF"/>
              </a:solidFill>
              <a:latin typeface="EB Garamond"/>
              <a:ea typeface="EB Garamond"/>
              <a:cs typeface="EB Garamond"/>
              <a:sym typeface="EB Garamon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210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210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192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298625"/>
            <a:ext cx="5405375" cy="3868575"/>
          </a:xfrm>
          <a:prstGeom prst="rect">
            <a:avLst/>
          </a:prstGeom>
          <a:noFill/>
          <a:ln>
            <a:noFill/>
          </a:ln>
        </p:spPr>
      </p:pic>
      <p:sp>
        <p:nvSpPr>
          <p:cNvPr id="193" name="Google Shape;193;p29"/>
          <p:cNvSpPr txBox="1"/>
          <p:nvPr/>
        </p:nvSpPr>
        <p:spPr>
          <a:xfrm>
            <a:off x="5691200" y="1668750"/>
            <a:ext cx="2726400" cy="3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4" name="Google Shape;194;p29"/>
          <p:cNvSpPr txBox="1"/>
          <p:nvPr/>
        </p:nvSpPr>
        <p:spPr>
          <a:xfrm flipH="1">
            <a:off x="5405375" y="3164388"/>
            <a:ext cx="3131400" cy="200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Lato"/>
                <a:ea typeface="Lato"/>
                <a:cs typeface="Lato"/>
                <a:sym typeface="Lato"/>
              </a:rPr>
              <a:t>A palavra fotografia é formada por duas outras palavras: foto, que significa “luz”; e grafia, que significa algo como “escrita” ou “registro”. Portanto, fotografia significa literalmente “escrever com a luz”.</a:t>
            </a:r>
            <a:endParaRPr sz="17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5" name="Google Shape;195;p29"/>
          <p:cNvSpPr txBox="1"/>
          <p:nvPr/>
        </p:nvSpPr>
        <p:spPr>
          <a:xfrm>
            <a:off x="5405375" y="519151"/>
            <a:ext cx="2911200" cy="2695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>
                <a:latin typeface="Lato"/>
                <a:ea typeface="Lato"/>
                <a:cs typeface="Lato"/>
                <a:sym typeface="Lato"/>
              </a:rPr>
              <a:t>Uma das funções primárias da fotografia é documentar eventos, pessoas, lugares e momentos importantes. Através de uma única imagem, é possível contar uma história completa ou capturar a essência de um determinado momento.</a:t>
            </a:r>
            <a:endParaRPr sz="18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6" name="Google Shape;196;p29"/>
          <p:cNvSpPr txBox="1"/>
          <p:nvPr/>
        </p:nvSpPr>
        <p:spPr>
          <a:xfrm>
            <a:off x="-4104817" y="519141"/>
            <a:ext cx="9144000" cy="56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500">
                <a:latin typeface="Lobster"/>
                <a:ea typeface="Lobster"/>
                <a:cs typeface="Lobster"/>
                <a:sym typeface="Lobster"/>
              </a:rPr>
              <a:t>                                                                                                            Fotografia </a:t>
            </a:r>
            <a:endParaRPr sz="25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97" name="Google Shape;197;p29"/>
          <p:cNvSpPr txBox="1"/>
          <p:nvPr/>
        </p:nvSpPr>
        <p:spPr>
          <a:xfrm flipH="1" rot="10800000">
            <a:off x="-10075" y="1107296"/>
            <a:ext cx="2208000" cy="3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98" name="Google Shape;198;p29"/>
          <p:cNvSpPr txBox="1"/>
          <p:nvPr/>
        </p:nvSpPr>
        <p:spPr>
          <a:xfrm>
            <a:off x="0" y="0"/>
            <a:ext cx="2497800" cy="103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Lato"/>
                <a:ea typeface="Lato"/>
                <a:cs typeface="Lato"/>
                <a:sym typeface="Lato"/>
              </a:rPr>
              <a:t>Artur Amorim </a:t>
            </a:r>
            <a:endParaRPr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Lato"/>
                <a:ea typeface="Lato"/>
                <a:cs typeface="Lato"/>
                <a:sym typeface="Lato"/>
              </a:rPr>
              <a:t>Arthur Pio</a:t>
            </a:r>
            <a:endParaRPr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Lato"/>
                <a:ea typeface="Lato"/>
                <a:cs typeface="Lato"/>
                <a:sym typeface="Lato"/>
              </a:rPr>
              <a:t>João Vitor Marçal </a:t>
            </a:r>
            <a:endParaRPr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Lato"/>
                <a:ea typeface="Lato"/>
                <a:cs typeface="Lato"/>
                <a:sym typeface="Lato"/>
              </a:rPr>
              <a:t>Artur Pimentel </a:t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0"/>
          <p:cNvSpPr txBox="1"/>
          <p:nvPr/>
        </p:nvSpPr>
        <p:spPr>
          <a:xfrm>
            <a:off x="0" y="2175450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04" name="Google Shape;204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2571750"/>
            <a:ext cx="4381500" cy="2571750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30"/>
          <p:cNvSpPr txBox="1"/>
          <p:nvPr/>
        </p:nvSpPr>
        <p:spPr>
          <a:xfrm flipH="1" rot="10800000">
            <a:off x="5883042" y="2460783"/>
            <a:ext cx="3284700" cy="3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06" name="Google Shape;206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81500" y="0"/>
            <a:ext cx="4762498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30"/>
          <p:cNvSpPr txBox="1"/>
          <p:nvPr/>
        </p:nvSpPr>
        <p:spPr>
          <a:xfrm flipH="1" rot="10800000">
            <a:off x="0" y="1172628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08" name="Google Shape;208;p3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0" y="0"/>
            <a:ext cx="4381500" cy="2571750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30"/>
          <p:cNvSpPr txBox="1"/>
          <p:nvPr/>
        </p:nvSpPr>
        <p:spPr>
          <a:xfrm>
            <a:off x="-10254" y="2048968"/>
            <a:ext cx="9144000" cy="396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1"/>
          <p:cNvSpPr txBox="1"/>
          <p:nvPr/>
        </p:nvSpPr>
        <p:spPr>
          <a:xfrm>
            <a:off x="0" y="0"/>
            <a:ext cx="4869900" cy="2002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Lato"/>
                <a:ea typeface="Lato"/>
                <a:cs typeface="Lato"/>
                <a:sym typeface="Lato"/>
              </a:rPr>
              <a:t>Alguns dos tipos de fotografia mais populares incluem fotografia de paisagem, natureza, retrato, fotografia de rua, fotojornalismo, fotografia de família, sensual, esportiva, newborn, casamento e fotografia de produtos. A seguir, vamos explorar os 15 tipos de fotografia e aprender sobre as suas características únicas.</a:t>
            </a:r>
            <a:endParaRPr sz="17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15" name="Google Shape;215;p31"/>
          <p:cNvSpPr txBox="1"/>
          <p:nvPr/>
        </p:nvSpPr>
        <p:spPr>
          <a:xfrm>
            <a:off x="0" y="2880900"/>
            <a:ext cx="3167100" cy="22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Lato"/>
                <a:ea typeface="Lato"/>
                <a:cs typeface="Lato"/>
                <a:sym typeface="Lato"/>
              </a:rPr>
              <a:t>Fotografia de Retrato.</a:t>
            </a:r>
            <a:endParaRPr sz="1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Lato"/>
                <a:ea typeface="Lato"/>
                <a:cs typeface="Lato"/>
                <a:sym typeface="Lato"/>
              </a:rPr>
              <a:t>Fotojornalismo.</a:t>
            </a:r>
            <a:endParaRPr sz="1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Lato"/>
                <a:ea typeface="Lato"/>
                <a:cs typeface="Lato"/>
                <a:sym typeface="Lato"/>
              </a:rPr>
              <a:t>Fotografia Publicitária.</a:t>
            </a:r>
            <a:endParaRPr sz="1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Lato"/>
                <a:ea typeface="Lato"/>
                <a:cs typeface="Lato"/>
                <a:sym typeface="Lato"/>
              </a:rPr>
              <a:t>Fotografia Infantil.</a:t>
            </a:r>
            <a:endParaRPr sz="1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Lato"/>
                <a:ea typeface="Lato"/>
                <a:cs typeface="Lato"/>
                <a:sym typeface="Lato"/>
              </a:rPr>
              <a:t>Fotografia de Moda.</a:t>
            </a:r>
            <a:endParaRPr sz="1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Lato"/>
                <a:ea typeface="Lato"/>
                <a:cs typeface="Lato"/>
                <a:sym typeface="Lato"/>
              </a:rPr>
              <a:t>Macrofotografia.</a:t>
            </a:r>
            <a:endParaRPr sz="1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Lato"/>
                <a:ea typeface="Lato"/>
                <a:cs typeface="Lato"/>
                <a:sym typeface="Lato"/>
              </a:rPr>
              <a:t>Microfotografia.</a:t>
            </a:r>
            <a:endParaRPr sz="1700"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Lato"/>
                <a:ea typeface="Lato"/>
                <a:cs typeface="Lato"/>
                <a:sym typeface="Lato"/>
              </a:rPr>
              <a:t>Fotografia Artística.</a:t>
            </a:r>
            <a:endParaRPr sz="17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16" name="Google Shape;216;p31"/>
          <p:cNvSpPr txBox="1"/>
          <p:nvPr/>
        </p:nvSpPr>
        <p:spPr>
          <a:xfrm>
            <a:off x="0" y="2002800"/>
            <a:ext cx="4729500" cy="70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latin typeface="Lato"/>
                <a:ea typeface="Lato"/>
                <a:cs typeface="Lato"/>
                <a:sym typeface="Lato"/>
              </a:rPr>
              <a:t>Existem vários tipos de fotografias, algumas delas são </a:t>
            </a:r>
            <a:endParaRPr sz="17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217" name="Google Shape;217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82650" y="2571750"/>
            <a:ext cx="2961350" cy="257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182650" y="0"/>
            <a:ext cx="2961350" cy="25717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15600" y="1446925"/>
            <a:ext cx="4022699" cy="32803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7025" y="1368274"/>
            <a:ext cx="4710850" cy="2645450"/>
          </a:xfrm>
          <a:prstGeom prst="rect">
            <a:avLst/>
          </a:prstGeom>
          <a:noFill/>
          <a:ln>
            <a:noFill/>
          </a:ln>
        </p:spPr>
      </p:pic>
      <p:sp>
        <p:nvSpPr>
          <p:cNvPr id="225" name="Google Shape;225;p32"/>
          <p:cNvSpPr txBox="1"/>
          <p:nvPr/>
        </p:nvSpPr>
        <p:spPr>
          <a:xfrm>
            <a:off x="177027" y="397250"/>
            <a:ext cx="6126000" cy="646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-419100" lvl="0" marL="457200" rtl="0" algn="l">
              <a:spcBef>
                <a:spcPts val="0"/>
              </a:spcBef>
              <a:spcAft>
                <a:spcPts val="0"/>
              </a:spcAft>
              <a:buSzPts val="3000"/>
              <a:buFont typeface="Lobster"/>
              <a:buChar char="●"/>
            </a:pPr>
            <a:r>
              <a:rPr lang="pt-BR" sz="3000">
                <a:latin typeface="Lobster"/>
                <a:ea typeface="Lobster"/>
                <a:cs typeface="Lobster"/>
                <a:sym typeface="Lobster"/>
              </a:rPr>
              <a:t>HQ - Histórias em Quadrinho</a:t>
            </a:r>
            <a:endParaRPr sz="3000"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226" name="Google Shape;226;p32"/>
          <p:cNvSpPr txBox="1"/>
          <p:nvPr/>
        </p:nvSpPr>
        <p:spPr>
          <a:xfrm>
            <a:off x="10" y="4112088"/>
            <a:ext cx="9144000" cy="103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Lato"/>
                <a:ea typeface="Lato"/>
                <a:cs typeface="Lato"/>
                <a:sym typeface="Lato"/>
              </a:rPr>
              <a:t>Paulo Daniel</a:t>
            </a:r>
            <a:endParaRPr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Lato"/>
                <a:ea typeface="Lato"/>
                <a:cs typeface="Lato"/>
                <a:sym typeface="Lato"/>
              </a:rPr>
              <a:t>Geber</a:t>
            </a:r>
            <a:endParaRPr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Lato"/>
                <a:ea typeface="Lato"/>
                <a:cs typeface="Lato"/>
                <a:sym typeface="Lato"/>
              </a:rPr>
              <a:t>Miguel</a:t>
            </a:r>
            <a:endParaRPr>
              <a:latin typeface="Lato"/>
              <a:ea typeface="Lato"/>
              <a:cs typeface="Lato"/>
              <a:sym typeface="Lato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latin typeface="Lato"/>
                <a:ea typeface="Lato"/>
                <a:cs typeface="Lato"/>
                <a:sym typeface="Lato"/>
              </a:rPr>
              <a:t>Victor Hugo</a:t>
            </a:r>
            <a:endParaRPr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3"/>
          <p:cNvSpPr txBox="1"/>
          <p:nvPr>
            <p:ph idx="1" type="subTitle"/>
          </p:nvPr>
        </p:nvSpPr>
        <p:spPr>
          <a:xfrm rot="117">
            <a:off x="122000" y="243225"/>
            <a:ext cx="8797500" cy="4677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i="1" lang="pt-BR" sz="3200">
                <a:solidFill>
                  <a:srgbClr val="000000"/>
                </a:solidFill>
              </a:rPr>
              <a:t>O que </a:t>
            </a:r>
            <a:r>
              <a:rPr b="1" i="1" lang="pt-BR" sz="3200">
                <a:solidFill>
                  <a:srgbClr val="000000"/>
                </a:solidFill>
              </a:rPr>
              <a:t> é “HQ”? </a:t>
            </a:r>
            <a:endParaRPr b="1" i="1" sz="3200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None/>
            </a:pPr>
            <a:r>
              <a:rPr b="1" i="1" lang="pt-BR" sz="3200">
                <a:solidFill>
                  <a:srgbClr val="000000"/>
                </a:solidFill>
              </a:rPr>
              <a:t>História em quadrinhos - ou HQ - é o nome dado à arte de narrar histórias através de desenhos e textos em sequência, normalmente na horizontal. Essas histórias possuem os fundamentos básicos das narrativas: enredo, personagens, tempo, lugar e desfecho. No geral, apresentam linguagem verbal e não-verbal.</a:t>
            </a:r>
            <a:endParaRPr b="1" i="1" sz="320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4"/>
          <p:cNvSpPr txBox="1"/>
          <p:nvPr/>
        </p:nvSpPr>
        <p:spPr>
          <a:xfrm>
            <a:off x="4147225" y="2914750"/>
            <a:ext cx="4717200" cy="1800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500">
                <a:latin typeface="Comic Sans MS"/>
                <a:ea typeface="Comic Sans MS"/>
                <a:cs typeface="Comic Sans MS"/>
                <a:sym typeface="Comic Sans MS"/>
              </a:rPr>
              <a:t>Origem das histórias em quadrinhos</a:t>
            </a:r>
            <a:endParaRPr sz="15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500">
                <a:latin typeface="Comic Sans MS"/>
                <a:ea typeface="Comic Sans MS"/>
                <a:cs typeface="Comic Sans MS"/>
                <a:sym typeface="Comic Sans MS"/>
              </a:rPr>
              <a:t>As primeiras manifestações de histórias em quadrinhos, conforme as conhecemos hoje, datam do fim do século XIX, quando o autor e ilustrador Richard Outcald criou uma narrativa baseada nas peripécias de um garoto que vivia nos guetos de Nova York, sempre vestido com um pijama amarelo.</a:t>
            </a:r>
            <a:endParaRPr sz="1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37" name="Google Shape;237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3914925" cy="2762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8" name="Google Shape;238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19725" y="152400"/>
            <a:ext cx="4644825" cy="241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5"/>
          <p:cNvSpPr txBox="1"/>
          <p:nvPr/>
        </p:nvSpPr>
        <p:spPr>
          <a:xfrm>
            <a:off x="0" y="0"/>
            <a:ext cx="64287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>
                <a:latin typeface="Impact"/>
                <a:ea typeface="Impact"/>
                <a:cs typeface="Impact"/>
                <a:sym typeface="Impact"/>
              </a:rPr>
              <a:t>P</a:t>
            </a:r>
            <a:r>
              <a:rPr lang="pt-BR" sz="2400">
                <a:latin typeface="Impact"/>
                <a:ea typeface="Impact"/>
                <a:cs typeface="Impact"/>
                <a:sym typeface="Impact"/>
              </a:rPr>
              <a:t>or que ler  HQ?</a:t>
            </a:r>
            <a:endParaRPr sz="2400"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244" name="Google Shape;244;p35"/>
          <p:cNvSpPr txBox="1"/>
          <p:nvPr/>
        </p:nvSpPr>
        <p:spPr>
          <a:xfrm>
            <a:off x="4892363" y="3401860"/>
            <a:ext cx="38415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As HQ’s se mostram como um ótimo recurso para expandir o vocabulário, seja no seu idioma nativo ou ao aprender uma segunda língua.</a:t>
            </a:r>
            <a:endParaRPr sz="1800"/>
          </a:p>
        </p:txBody>
      </p:sp>
      <p:pic>
        <p:nvPicPr>
          <p:cNvPr id="245" name="Google Shape;245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702600"/>
            <a:ext cx="4587565" cy="41395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6"/>
          <p:cNvSpPr txBox="1"/>
          <p:nvPr/>
        </p:nvSpPr>
        <p:spPr>
          <a:xfrm>
            <a:off x="-127600" y="4304555"/>
            <a:ext cx="9271800" cy="70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700">
                <a:highlight>
                  <a:srgbClr val="FFFF00"/>
                </a:highlight>
              </a:rPr>
              <a:t>A primeira história em quadrinhos com as características que conhecemos hoje foi publicada nos EUA em 1894 em uma revista chamada Truth. A autoria é do americano Richard Outcault.</a:t>
            </a:r>
            <a:endParaRPr sz="1700">
              <a:highlight>
                <a:srgbClr val="FFFF00"/>
              </a:highlight>
            </a:endParaRPr>
          </a:p>
        </p:txBody>
      </p:sp>
      <p:sp>
        <p:nvSpPr>
          <p:cNvPr id="251" name="Google Shape;251;p36"/>
          <p:cNvSpPr txBox="1"/>
          <p:nvPr/>
        </p:nvSpPr>
        <p:spPr>
          <a:xfrm rot="-114">
            <a:off x="79950" y="142"/>
            <a:ext cx="9064200" cy="608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pt-BR">
                <a:highlight>
                  <a:srgbClr val="FFFF00"/>
                </a:highlight>
              </a:rPr>
              <a:t>Richard Felton Outcault foi um autor e ilustrador de tiras de quadrinhos norte-americano, em especial, as séries The Yellow Kid e Buster Brown. É considerado o inventor da tira em quadrinhos moderna.</a:t>
            </a:r>
            <a:endParaRPr>
              <a:highlight>
                <a:srgbClr val="FFFF00"/>
              </a:highlight>
            </a:endParaRPr>
          </a:p>
        </p:txBody>
      </p:sp>
      <p:pic>
        <p:nvPicPr>
          <p:cNvPr id="252" name="Google Shape;252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760800"/>
            <a:ext cx="4044100" cy="3391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3" name="Google Shape;253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348900" y="760800"/>
            <a:ext cx="4044100" cy="3391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8" name="Google Shape;258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152400"/>
            <a:ext cx="5342950" cy="2671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647750" y="152400"/>
            <a:ext cx="3343849" cy="4686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0" name="Google Shape;260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2976275"/>
            <a:ext cx="4604826" cy="2014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5" name="Google Shape;265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6417126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66" name="Google Shape;266;p38"/>
          <p:cNvSpPr txBox="1"/>
          <p:nvPr/>
        </p:nvSpPr>
        <p:spPr>
          <a:xfrm>
            <a:off x="7410125" y="435900"/>
            <a:ext cx="566700" cy="335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200">
                <a:latin typeface="Georgia"/>
                <a:ea typeface="Georgia"/>
                <a:cs typeface="Georgia"/>
                <a:sym typeface="Georgia"/>
              </a:rPr>
              <a:t>G</a:t>
            </a:r>
            <a:endParaRPr b="1" sz="32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200">
                <a:latin typeface="Georgia"/>
                <a:ea typeface="Georgia"/>
                <a:cs typeface="Georgia"/>
                <a:sym typeface="Georgia"/>
              </a:rPr>
              <a:t>R</a:t>
            </a:r>
            <a:endParaRPr b="1" sz="32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200">
                <a:latin typeface="Georgia"/>
                <a:ea typeface="Georgia"/>
                <a:cs typeface="Georgia"/>
                <a:sym typeface="Georgia"/>
              </a:rPr>
              <a:t>A</a:t>
            </a:r>
            <a:endParaRPr b="1" sz="32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200">
                <a:latin typeface="Georgia"/>
                <a:ea typeface="Georgia"/>
                <a:cs typeface="Georgia"/>
                <a:sym typeface="Georgia"/>
              </a:rPr>
              <a:t>T</a:t>
            </a:r>
            <a:endParaRPr b="1" sz="32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200">
                <a:latin typeface="Georgia"/>
                <a:ea typeface="Georgia"/>
                <a:cs typeface="Georgia"/>
                <a:sym typeface="Georgia"/>
              </a:rPr>
              <a:t>I</a:t>
            </a:r>
            <a:endParaRPr b="1" sz="32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200">
                <a:latin typeface="Georgia"/>
                <a:ea typeface="Georgia"/>
                <a:cs typeface="Georgia"/>
                <a:sym typeface="Georgia"/>
              </a:rPr>
              <a:t>D</a:t>
            </a:r>
            <a:endParaRPr b="1" sz="32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200">
                <a:latin typeface="Georgia"/>
                <a:ea typeface="Georgia"/>
                <a:cs typeface="Georgia"/>
                <a:sym typeface="Georgia"/>
              </a:rPr>
              <a:t>Ã</a:t>
            </a:r>
            <a:endParaRPr b="1" sz="32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200">
                <a:latin typeface="Georgia"/>
                <a:ea typeface="Georgia"/>
                <a:cs typeface="Georgia"/>
                <a:sym typeface="Georgia"/>
              </a:rPr>
              <a:t>O</a:t>
            </a:r>
            <a:endParaRPr b="1" sz="3200">
              <a:latin typeface="Georgia"/>
              <a:ea typeface="Georgia"/>
              <a:cs typeface="Georgia"/>
              <a:sym typeface="Georgia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 sz="3200">
                <a:latin typeface="Georgia"/>
                <a:ea typeface="Georgia"/>
                <a:cs typeface="Georgia"/>
                <a:sym typeface="Georgia"/>
              </a:rPr>
              <a:t>!</a:t>
            </a:r>
            <a:endParaRPr b="1" sz="3200">
              <a:latin typeface="Georgia"/>
              <a:ea typeface="Georgia"/>
              <a:cs typeface="Georgia"/>
              <a:sym typeface="Georg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Blue &amp; Gold">
  <a:themeElements>
    <a:clrScheme name="Blue &amp; Gold">
      <a:dk1>
        <a:srgbClr val="FFFFFF"/>
      </a:dk1>
      <a:lt1>
        <a:srgbClr val="01AFD1"/>
      </a:lt1>
      <a:dk2>
        <a:srgbClr val="1E2D31"/>
      </a:dk2>
      <a:lt2>
        <a:srgbClr val="BFC7CA"/>
      </a:lt2>
      <a:accent1>
        <a:srgbClr val="006F85"/>
      </a:accent1>
      <a:accent2>
        <a:srgbClr val="AF4345"/>
      </a:accent2>
      <a:accent3>
        <a:srgbClr val="47D06A"/>
      </a:accent3>
      <a:accent4>
        <a:srgbClr val="F58F8F"/>
      </a:accent4>
      <a:accent5>
        <a:srgbClr val="F6CD4C"/>
      </a:accent5>
      <a:accent6>
        <a:srgbClr val="F8E71C"/>
      </a:accent6>
      <a:hlink>
        <a:srgbClr val="F6CD4C"/>
      </a:hlink>
      <a:folHlink>
        <a:srgbClr val="F6CD4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